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6" r:id="rId2"/>
    <p:sldId id="284" r:id="rId3"/>
    <p:sldId id="285"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7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4DBE5D-1545-4984-B353-09F8642A6E5B}" type="datetimeFigureOut">
              <a:rPr lang="en-US" smtClean="0"/>
              <a:t>1/27/2021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FA302-CDA4-4F63-BBA6-AE8AC7E0164A}" type="slidenum">
              <a:rPr lang="en-US" smtClean="0"/>
              <a:t>‹#›</a:t>
            </a:fld>
            <a:endParaRPr lang="en-US"/>
          </a:p>
        </p:txBody>
      </p:sp>
    </p:spTree>
    <p:extLst>
      <p:ext uri="{BB962C8B-B14F-4D97-AF65-F5344CB8AC3E}">
        <p14:creationId xmlns:p14="http://schemas.microsoft.com/office/powerpoint/2010/main" val="1638582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2496427-A819-439F-9F4A-DE7C1BA3C50E}" type="slidenum">
              <a:rPr lang="en-US" altLang="vi-VN" smtClean="0">
                <a:solidFill>
                  <a:srgbClr val="000000"/>
                </a:solidFill>
                <a:latin typeface="Arial" charset="0"/>
              </a:rPr>
              <a:pPr/>
              <a:t>1</a:t>
            </a:fld>
            <a:endParaRPr lang="en-US" altLang="vi-VN" smtClean="0">
              <a:solidFill>
                <a:srgbClr val="000000"/>
              </a:solidFill>
              <a:latin typeface="Arial" charset="0"/>
            </a:endParaRPr>
          </a:p>
        </p:txBody>
      </p:sp>
      <p:sp>
        <p:nvSpPr>
          <p:cNvPr id="256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58936DCC-F446-4C8F-A5CD-2278215C4380}" type="slidenum">
              <a:rPr lang="en-US" altLang="vi-VN" sz="1200">
                <a:solidFill>
                  <a:srgbClr val="000000"/>
                </a:solidFill>
                <a:latin typeface="Arial" charset="0"/>
              </a:rPr>
              <a:pPr algn="r" eaLnBrk="1" hangingPunct="1"/>
              <a:t>1</a:t>
            </a:fld>
            <a:endParaRPr lang="en-US" altLang="vi-VN" sz="1200">
              <a:solidFill>
                <a:srgbClr val="000000"/>
              </a:solidFill>
              <a:latin typeface="Arial" charset="0"/>
            </a:endParaRPr>
          </a:p>
        </p:txBody>
      </p:sp>
      <p:sp>
        <p:nvSpPr>
          <p:cNvPr id="25604"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D5208D-ED4E-41BC-9F39-312E6B96EC52}"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F003D-A59D-482F-9557-3FCE986514B6}" type="slidenum">
              <a:rPr lang="en-US" smtClean="0"/>
              <a:t>‹#›</a:t>
            </a:fld>
            <a:endParaRPr lang="en-US"/>
          </a:p>
        </p:txBody>
      </p:sp>
    </p:spTree>
    <p:extLst>
      <p:ext uri="{BB962C8B-B14F-4D97-AF65-F5344CB8AC3E}">
        <p14:creationId xmlns:p14="http://schemas.microsoft.com/office/powerpoint/2010/main" val="61770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D5208D-ED4E-41BC-9F39-312E6B96EC52}"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F003D-A59D-482F-9557-3FCE986514B6}" type="slidenum">
              <a:rPr lang="en-US" smtClean="0"/>
              <a:t>‹#›</a:t>
            </a:fld>
            <a:endParaRPr lang="en-US"/>
          </a:p>
        </p:txBody>
      </p:sp>
    </p:spTree>
    <p:extLst>
      <p:ext uri="{BB962C8B-B14F-4D97-AF65-F5344CB8AC3E}">
        <p14:creationId xmlns:p14="http://schemas.microsoft.com/office/powerpoint/2010/main" val="1607243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D5208D-ED4E-41BC-9F39-312E6B96EC52}"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F003D-A59D-482F-9557-3FCE986514B6}" type="slidenum">
              <a:rPr lang="en-US" smtClean="0"/>
              <a:t>‹#›</a:t>
            </a:fld>
            <a:endParaRPr lang="en-US"/>
          </a:p>
        </p:txBody>
      </p:sp>
    </p:spTree>
    <p:extLst>
      <p:ext uri="{BB962C8B-B14F-4D97-AF65-F5344CB8AC3E}">
        <p14:creationId xmlns:p14="http://schemas.microsoft.com/office/powerpoint/2010/main" val="51563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D5208D-ED4E-41BC-9F39-312E6B96EC52}"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F003D-A59D-482F-9557-3FCE986514B6}" type="slidenum">
              <a:rPr lang="en-US" smtClean="0"/>
              <a:t>‹#›</a:t>
            </a:fld>
            <a:endParaRPr lang="en-US"/>
          </a:p>
        </p:txBody>
      </p:sp>
    </p:spTree>
    <p:extLst>
      <p:ext uri="{BB962C8B-B14F-4D97-AF65-F5344CB8AC3E}">
        <p14:creationId xmlns:p14="http://schemas.microsoft.com/office/powerpoint/2010/main" val="164919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D5208D-ED4E-41BC-9F39-312E6B96EC52}"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F003D-A59D-482F-9557-3FCE986514B6}" type="slidenum">
              <a:rPr lang="en-US" smtClean="0"/>
              <a:t>‹#›</a:t>
            </a:fld>
            <a:endParaRPr lang="en-US"/>
          </a:p>
        </p:txBody>
      </p:sp>
    </p:spTree>
    <p:extLst>
      <p:ext uri="{BB962C8B-B14F-4D97-AF65-F5344CB8AC3E}">
        <p14:creationId xmlns:p14="http://schemas.microsoft.com/office/powerpoint/2010/main" val="2869939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D5208D-ED4E-41BC-9F39-312E6B96EC52}"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F003D-A59D-482F-9557-3FCE986514B6}" type="slidenum">
              <a:rPr lang="en-US" smtClean="0"/>
              <a:t>‹#›</a:t>
            </a:fld>
            <a:endParaRPr lang="en-US"/>
          </a:p>
        </p:txBody>
      </p:sp>
    </p:spTree>
    <p:extLst>
      <p:ext uri="{BB962C8B-B14F-4D97-AF65-F5344CB8AC3E}">
        <p14:creationId xmlns:p14="http://schemas.microsoft.com/office/powerpoint/2010/main" val="172749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D5208D-ED4E-41BC-9F39-312E6B96EC52}"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BF003D-A59D-482F-9557-3FCE986514B6}" type="slidenum">
              <a:rPr lang="en-US" smtClean="0"/>
              <a:t>‹#›</a:t>
            </a:fld>
            <a:endParaRPr lang="en-US"/>
          </a:p>
        </p:txBody>
      </p:sp>
    </p:spTree>
    <p:extLst>
      <p:ext uri="{BB962C8B-B14F-4D97-AF65-F5344CB8AC3E}">
        <p14:creationId xmlns:p14="http://schemas.microsoft.com/office/powerpoint/2010/main" val="4197142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D5208D-ED4E-41BC-9F39-312E6B96EC52}"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BF003D-A59D-482F-9557-3FCE986514B6}" type="slidenum">
              <a:rPr lang="en-US" smtClean="0"/>
              <a:t>‹#›</a:t>
            </a:fld>
            <a:endParaRPr lang="en-US"/>
          </a:p>
        </p:txBody>
      </p:sp>
    </p:spTree>
    <p:extLst>
      <p:ext uri="{BB962C8B-B14F-4D97-AF65-F5344CB8AC3E}">
        <p14:creationId xmlns:p14="http://schemas.microsoft.com/office/powerpoint/2010/main" val="421622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5208D-ED4E-41BC-9F39-312E6B96EC52}"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BF003D-A59D-482F-9557-3FCE986514B6}" type="slidenum">
              <a:rPr lang="en-US" smtClean="0"/>
              <a:t>‹#›</a:t>
            </a:fld>
            <a:endParaRPr lang="en-US"/>
          </a:p>
        </p:txBody>
      </p:sp>
    </p:spTree>
    <p:extLst>
      <p:ext uri="{BB962C8B-B14F-4D97-AF65-F5344CB8AC3E}">
        <p14:creationId xmlns:p14="http://schemas.microsoft.com/office/powerpoint/2010/main" val="289385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D5208D-ED4E-41BC-9F39-312E6B96EC52}"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F003D-A59D-482F-9557-3FCE986514B6}" type="slidenum">
              <a:rPr lang="en-US" smtClean="0"/>
              <a:t>‹#›</a:t>
            </a:fld>
            <a:endParaRPr lang="en-US"/>
          </a:p>
        </p:txBody>
      </p:sp>
    </p:spTree>
    <p:extLst>
      <p:ext uri="{BB962C8B-B14F-4D97-AF65-F5344CB8AC3E}">
        <p14:creationId xmlns:p14="http://schemas.microsoft.com/office/powerpoint/2010/main" val="60210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D5208D-ED4E-41BC-9F39-312E6B96EC52}"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F003D-A59D-482F-9557-3FCE986514B6}" type="slidenum">
              <a:rPr lang="en-US" smtClean="0"/>
              <a:t>‹#›</a:t>
            </a:fld>
            <a:endParaRPr lang="en-US"/>
          </a:p>
        </p:txBody>
      </p:sp>
    </p:spTree>
    <p:extLst>
      <p:ext uri="{BB962C8B-B14F-4D97-AF65-F5344CB8AC3E}">
        <p14:creationId xmlns:p14="http://schemas.microsoft.com/office/powerpoint/2010/main" val="94995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5208D-ED4E-41BC-9F39-312E6B96EC52}" type="datetimeFigureOut">
              <a:rPr lang="en-US" smtClean="0"/>
              <a:t>1/27/2021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F003D-A59D-482F-9557-3FCE986514B6}" type="slidenum">
              <a:rPr lang="en-US" smtClean="0"/>
              <a:t>‹#›</a:t>
            </a:fld>
            <a:endParaRPr lang="en-US"/>
          </a:p>
        </p:txBody>
      </p:sp>
    </p:spTree>
    <p:extLst>
      <p:ext uri="{BB962C8B-B14F-4D97-AF65-F5344CB8AC3E}">
        <p14:creationId xmlns:p14="http://schemas.microsoft.com/office/powerpoint/2010/main" val="417827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normAutofit fontScale="90000"/>
          </a:bodyPr>
          <a:lstStyle/>
          <a:p>
            <a:pPr eaLnBrk="1" hangingPunct="1"/>
            <a:r>
              <a:rPr lang="en-US" altLang="vi-VN" sz="4000" smtClean="0"/>
              <a:t/>
            </a:r>
            <a:br>
              <a:rPr lang="en-US" altLang="vi-VN" sz="4000" smtClean="0"/>
            </a:br>
            <a:endParaRPr lang="en-US" altLang="vi-VN" sz="4000" smtClean="0"/>
          </a:p>
        </p:txBody>
      </p:sp>
      <p:pic>
        <p:nvPicPr>
          <p:cNvPr id="14339" name="Picture 2" descr="Picture25"/>
          <p:cNvPicPr>
            <a:picLocks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76200" y="0"/>
            <a:ext cx="9144000" cy="6858000"/>
          </a:xfrm>
          <a:noFill/>
          <a:ln w="76200">
            <a:solidFill>
              <a:srgbClr val="336600"/>
            </a:solidFill>
            <a:miter lim="800000"/>
            <a:headEnd/>
            <a:tailEnd/>
          </a:ln>
        </p:spPr>
      </p:pic>
      <p:pic>
        <p:nvPicPr>
          <p:cNvPr id="14340" name="Picture 36"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76200" y="-76200"/>
            <a:ext cx="914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WordArt 15"/>
          <p:cNvSpPr>
            <a:spLocks noChangeArrowheads="1" noChangeShapeType="1" noTextEdit="1"/>
          </p:cNvSpPr>
          <p:nvPr/>
        </p:nvSpPr>
        <p:spPr bwMode="auto">
          <a:xfrm>
            <a:off x="1831975" y="1700213"/>
            <a:ext cx="5835650" cy="1385887"/>
          </a:xfrm>
          <a:prstGeom prst="rect">
            <a:avLst/>
          </a:prstGeom>
        </p:spPr>
        <p:txBody>
          <a:bodyPr wrap="none" fromWordArt="1">
            <a:prstTxWarp prst="textDeflate">
              <a:avLst>
                <a:gd name="adj" fmla="val 18750"/>
              </a:avLst>
            </a:prstTxWarp>
          </a:bodyPr>
          <a:lstStyle/>
          <a:p>
            <a:pPr algn="ctr"/>
            <a:r>
              <a:rPr lang="en-US" sz="16600" b="1" kern="10" dirty="0">
                <a:ln w="9525">
                  <a:solidFill>
                    <a:srgbClr val="000000"/>
                  </a:solidFill>
                  <a:round/>
                  <a:headEnd/>
                  <a:tailEnd/>
                </a:ln>
                <a:solidFill>
                  <a:srgbClr val="0033CC"/>
                </a:solidFill>
                <a:latin typeface="Times New Roman"/>
                <a:cs typeface="Times New Roman"/>
              </a:rPr>
              <a:t>LĨNH VỰC PHÁT TRIỂN </a:t>
            </a:r>
            <a:r>
              <a:rPr lang="en-US" sz="16600" b="1" kern="10" dirty="0" smtClean="0">
                <a:ln w="9525">
                  <a:solidFill>
                    <a:srgbClr val="000000"/>
                  </a:solidFill>
                  <a:round/>
                  <a:headEnd/>
                  <a:tailEnd/>
                </a:ln>
                <a:solidFill>
                  <a:srgbClr val="0033CC"/>
                </a:solidFill>
                <a:latin typeface="Times New Roman"/>
                <a:cs typeface="Times New Roman"/>
              </a:rPr>
              <a:t>NGÔN NGỮ</a:t>
            </a:r>
            <a:endParaRPr lang="en-US" sz="16600" b="1" kern="10" dirty="0">
              <a:ln w="9525">
                <a:solidFill>
                  <a:srgbClr val="000000"/>
                </a:solidFill>
                <a:round/>
                <a:headEnd/>
                <a:tailEnd/>
              </a:ln>
              <a:solidFill>
                <a:srgbClr val="0033CC"/>
              </a:solidFill>
              <a:latin typeface="Times New Roman"/>
              <a:cs typeface="Times New Roman"/>
            </a:endParaRPr>
          </a:p>
        </p:txBody>
      </p:sp>
      <p:sp>
        <p:nvSpPr>
          <p:cNvPr id="3080" name="Rectangle 21"/>
          <p:cNvSpPr>
            <a:spLocks noChangeArrowheads="1"/>
          </p:cNvSpPr>
          <p:nvPr/>
        </p:nvSpPr>
        <p:spPr bwMode="auto">
          <a:xfrm>
            <a:off x="1773577" y="3429000"/>
            <a:ext cx="477611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algn="ctr" eaLnBrk="1" hangingPunct="1"/>
            <a:r>
              <a:rPr lang="vi-VN" altLang="vi-VN" sz="2400" b="1" dirty="0">
                <a:solidFill>
                  <a:srgbClr val="FF0000"/>
                </a:solidFill>
                <a:latin typeface="Times New Roman" pitchFamily="18" charset="0"/>
                <a:cs typeface="Times New Roman" pitchFamily="18" charset="0"/>
              </a:rPr>
              <a:t>Đề tài: </a:t>
            </a:r>
            <a:r>
              <a:rPr lang="en-US" altLang="vi-VN" sz="2400" b="1" dirty="0" err="1" smtClean="0">
                <a:solidFill>
                  <a:srgbClr val="FF0000"/>
                </a:solidFill>
                <a:latin typeface="Times New Roman" pitchFamily="18" charset="0"/>
                <a:cs typeface="Times New Roman" pitchFamily="18" charset="0"/>
              </a:rPr>
              <a:t>Truyện</a:t>
            </a:r>
            <a:r>
              <a:rPr lang="en-US" altLang="vi-VN" sz="2400" b="1" dirty="0" smtClean="0">
                <a:solidFill>
                  <a:srgbClr val="FF0000"/>
                </a:solidFill>
                <a:latin typeface="Times New Roman" pitchFamily="18" charset="0"/>
                <a:cs typeface="Times New Roman" pitchFamily="18" charset="0"/>
              </a:rPr>
              <a:t> </a:t>
            </a:r>
            <a:r>
              <a:rPr lang="en-US" altLang="vi-VN" sz="2400" b="1" dirty="0" err="1" smtClean="0">
                <a:solidFill>
                  <a:srgbClr val="FF0000"/>
                </a:solidFill>
                <a:latin typeface="Times New Roman" pitchFamily="18" charset="0"/>
                <a:cs typeface="Times New Roman" pitchFamily="18" charset="0"/>
              </a:rPr>
              <a:t>sự</a:t>
            </a:r>
            <a:r>
              <a:rPr lang="en-US" altLang="vi-VN" sz="2400" b="1" dirty="0" smtClean="0">
                <a:solidFill>
                  <a:srgbClr val="FF0000"/>
                </a:solidFill>
                <a:latin typeface="Times New Roman" pitchFamily="18" charset="0"/>
                <a:cs typeface="Times New Roman" pitchFamily="18" charset="0"/>
              </a:rPr>
              <a:t> </a:t>
            </a:r>
            <a:r>
              <a:rPr lang="en-US" altLang="vi-VN" sz="2400" b="1" dirty="0" err="1" smtClean="0">
                <a:solidFill>
                  <a:srgbClr val="FF0000"/>
                </a:solidFill>
                <a:latin typeface="Times New Roman" pitchFamily="18" charset="0"/>
                <a:cs typeface="Times New Roman" pitchFamily="18" charset="0"/>
              </a:rPr>
              <a:t>tích</a:t>
            </a:r>
            <a:r>
              <a:rPr lang="en-US" altLang="vi-VN" sz="2400" b="1" dirty="0" smtClean="0">
                <a:solidFill>
                  <a:srgbClr val="FF0000"/>
                </a:solidFill>
                <a:latin typeface="Times New Roman" pitchFamily="18" charset="0"/>
                <a:cs typeface="Times New Roman" pitchFamily="18" charset="0"/>
              </a:rPr>
              <a:t> </a:t>
            </a:r>
            <a:r>
              <a:rPr lang="en-US" altLang="vi-VN" sz="2400" b="1" dirty="0" err="1" smtClean="0">
                <a:solidFill>
                  <a:srgbClr val="FF0000"/>
                </a:solidFill>
                <a:latin typeface="Times New Roman" pitchFamily="18" charset="0"/>
                <a:cs typeface="Times New Roman" pitchFamily="18" charset="0"/>
              </a:rPr>
              <a:t>quả</a:t>
            </a:r>
            <a:r>
              <a:rPr lang="en-US" altLang="vi-VN" sz="2400" b="1" dirty="0" smtClean="0">
                <a:solidFill>
                  <a:srgbClr val="FF0000"/>
                </a:solidFill>
                <a:latin typeface="Times New Roman" pitchFamily="18" charset="0"/>
                <a:cs typeface="Times New Roman" pitchFamily="18" charset="0"/>
              </a:rPr>
              <a:t> </a:t>
            </a:r>
            <a:r>
              <a:rPr lang="en-US" altLang="vi-VN" sz="2400" b="1" dirty="0" err="1" smtClean="0">
                <a:solidFill>
                  <a:srgbClr val="FF0000"/>
                </a:solidFill>
                <a:latin typeface="Times New Roman" pitchFamily="18" charset="0"/>
                <a:cs typeface="Times New Roman" pitchFamily="18" charset="0"/>
              </a:rPr>
              <a:t>dưa</a:t>
            </a:r>
            <a:r>
              <a:rPr lang="en-US" altLang="vi-VN" sz="2400" b="1" dirty="0" smtClean="0">
                <a:solidFill>
                  <a:srgbClr val="FF0000"/>
                </a:solidFill>
                <a:latin typeface="Times New Roman" pitchFamily="18" charset="0"/>
                <a:cs typeface="Times New Roman" pitchFamily="18" charset="0"/>
              </a:rPr>
              <a:t> </a:t>
            </a:r>
            <a:r>
              <a:rPr lang="en-US" altLang="vi-VN" sz="2400" b="1" dirty="0" err="1" smtClean="0">
                <a:solidFill>
                  <a:srgbClr val="FF0000"/>
                </a:solidFill>
                <a:latin typeface="Times New Roman" pitchFamily="18" charset="0"/>
                <a:cs typeface="Times New Roman" pitchFamily="18" charset="0"/>
              </a:rPr>
              <a:t>hấu</a:t>
            </a:r>
            <a:endParaRPr lang="vi-VN" altLang="vi-VN" sz="2400" b="1" dirty="0">
              <a:solidFill>
                <a:srgbClr val="FF0000"/>
              </a:solidFill>
              <a:latin typeface="Times New Roman" pitchFamily="18" charset="0"/>
              <a:cs typeface="Times New Roman" pitchFamily="18" charset="0"/>
            </a:endParaRPr>
          </a:p>
          <a:p>
            <a:pPr algn="ctr" eaLnBrk="1" hangingPunct="1"/>
            <a:r>
              <a:rPr lang="en-US" altLang="vi-VN" sz="2400" b="1" dirty="0" err="1">
                <a:solidFill>
                  <a:srgbClr val="FF0000"/>
                </a:solidFill>
                <a:latin typeface="Times New Roman" pitchFamily="18" charset="0"/>
              </a:rPr>
              <a:t>Lứa</a:t>
            </a:r>
            <a:r>
              <a:rPr lang="en-US" altLang="vi-VN" sz="2400" b="1" dirty="0">
                <a:solidFill>
                  <a:srgbClr val="FF0000"/>
                </a:solidFill>
                <a:latin typeface="Times New Roman" pitchFamily="18" charset="0"/>
              </a:rPr>
              <a:t> </a:t>
            </a:r>
            <a:r>
              <a:rPr lang="en-US" altLang="vi-VN" sz="2400" b="1" dirty="0" err="1">
                <a:solidFill>
                  <a:srgbClr val="FF0000"/>
                </a:solidFill>
                <a:latin typeface="Times New Roman" pitchFamily="18" charset="0"/>
              </a:rPr>
              <a:t>tuổi</a:t>
            </a:r>
            <a:r>
              <a:rPr lang="en-US" altLang="vi-VN" sz="2400" b="1" dirty="0">
                <a:solidFill>
                  <a:srgbClr val="FF0000"/>
                </a:solidFill>
                <a:latin typeface="Times New Roman" pitchFamily="18" charset="0"/>
              </a:rPr>
              <a:t>: 4-5 </a:t>
            </a:r>
            <a:r>
              <a:rPr lang="en-US" altLang="vi-VN" sz="2400" b="1" dirty="0" err="1">
                <a:solidFill>
                  <a:srgbClr val="FF0000"/>
                </a:solidFill>
                <a:latin typeface="Times New Roman" pitchFamily="18" charset="0"/>
              </a:rPr>
              <a:t>tuổi</a:t>
            </a:r>
            <a:r>
              <a:rPr lang="en-US" altLang="vi-VN" sz="2400" b="1" dirty="0">
                <a:solidFill>
                  <a:srgbClr val="FF0000"/>
                </a:solidFill>
                <a:latin typeface="Times New Roman" pitchFamily="18" charset="0"/>
              </a:rPr>
              <a:t>.</a:t>
            </a:r>
          </a:p>
          <a:p>
            <a:pPr algn="ctr" eaLnBrk="1" hangingPunct="1"/>
            <a:r>
              <a:rPr lang="en-US" altLang="vi-VN" sz="2400" b="1" dirty="0" err="1">
                <a:solidFill>
                  <a:srgbClr val="FF0000"/>
                </a:solidFill>
                <a:latin typeface="Times New Roman" pitchFamily="18" charset="0"/>
              </a:rPr>
              <a:t>Thời</a:t>
            </a:r>
            <a:r>
              <a:rPr lang="en-US" altLang="vi-VN" sz="2400" b="1" dirty="0">
                <a:solidFill>
                  <a:srgbClr val="FF0000"/>
                </a:solidFill>
                <a:latin typeface="Times New Roman" pitchFamily="18" charset="0"/>
              </a:rPr>
              <a:t> </a:t>
            </a:r>
            <a:r>
              <a:rPr lang="en-US" altLang="vi-VN" sz="2400" b="1" dirty="0" err="1">
                <a:solidFill>
                  <a:srgbClr val="FF0000"/>
                </a:solidFill>
                <a:latin typeface="Times New Roman" pitchFamily="18" charset="0"/>
              </a:rPr>
              <a:t>gian</a:t>
            </a:r>
            <a:r>
              <a:rPr lang="en-US" altLang="vi-VN" sz="2400" b="1" dirty="0">
                <a:solidFill>
                  <a:srgbClr val="FF0000"/>
                </a:solidFill>
                <a:latin typeface="Times New Roman" pitchFamily="18" charset="0"/>
              </a:rPr>
              <a:t>: 25-30 </a:t>
            </a:r>
            <a:r>
              <a:rPr lang="en-US" altLang="vi-VN" sz="2400" b="1" dirty="0" err="1">
                <a:solidFill>
                  <a:srgbClr val="FF0000"/>
                </a:solidFill>
                <a:latin typeface="Times New Roman" pitchFamily="18" charset="0"/>
              </a:rPr>
              <a:t>phút</a:t>
            </a:r>
            <a:endParaRPr lang="en-US" altLang="vi-VN" sz="2400" b="1" dirty="0">
              <a:solidFill>
                <a:srgbClr val="FF0000"/>
              </a:solidFill>
              <a:latin typeface="Times New Roman" pitchFamily="18" charset="0"/>
            </a:endParaRPr>
          </a:p>
          <a:p>
            <a:pPr algn="ctr" eaLnBrk="1" hangingPunct="1"/>
            <a:r>
              <a:rPr lang="en-US" altLang="vi-VN" sz="2400" b="1" dirty="0" err="1">
                <a:solidFill>
                  <a:srgbClr val="FF0000"/>
                </a:solidFill>
                <a:latin typeface="Times New Roman" pitchFamily="18" charset="0"/>
              </a:rPr>
              <a:t>Giáo</a:t>
            </a:r>
            <a:r>
              <a:rPr lang="en-US" altLang="vi-VN" sz="2400" b="1" dirty="0">
                <a:solidFill>
                  <a:srgbClr val="FF0000"/>
                </a:solidFill>
                <a:latin typeface="Times New Roman" pitchFamily="18" charset="0"/>
              </a:rPr>
              <a:t> </a:t>
            </a:r>
            <a:r>
              <a:rPr lang="en-US" altLang="vi-VN" sz="2400" b="1" dirty="0" err="1">
                <a:solidFill>
                  <a:srgbClr val="FF0000"/>
                </a:solidFill>
                <a:latin typeface="Times New Roman" pitchFamily="18" charset="0"/>
              </a:rPr>
              <a:t>viên</a:t>
            </a:r>
            <a:r>
              <a:rPr lang="en-US" altLang="vi-VN" sz="2400" b="1" dirty="0">
                <a:solidFill>
                  <a:srgbClr val="FF0000"/>
                </a:solidFill>
                <a:latin typeface="Times New Roman" pitchFamily="18" charset="0"/>
              </a:rPr>
              <a:t>: </a:t>
            </a:r>
            <a:r>
              <a:rPr lang="en-US" altLang="vi-VN" sz="2400" b="1" dirty="0" err="1" smtClean="0">
                <a:solidFill>
                  <a:srgbClr val="FF0000"/>
                </a:solidFill>
                <a:latin typeface="Times New Roman" pitchFamily="18" charset="0"/>
              </a:rPr>
              <a:t>Nguyễn</a:t>
            </a:r>
            <a:r>
              <a:rPr lang="en-US" altLang="vi-VN" sz="2400" b="1" dirty="0" smtClean="0">
                <a:solidFill>
                  <a:srgbClr val="FF0000"/>
                </a:solidFill>
                <a:latin typeface="Times New Roman" pitchFamily="18" charset="0"/>
              </a:rPr>
              <a:t> </a:t>
            </a:r>
            <a:r>
              <a:rPr lang="en-US" altLang="vi-VN" sz="2400" b="1" dirty="0" err="1" smtClean="0">
                <a:solidFill>
                  <a:srgbClr val="FF0000"/>
                </a:solidFill>
                <a:latin typeface="Times New Roman" pitchFamily="18" charset="0"/>
              </a:rPr>
              <a:t>Thị</a:t>
            </a:r>
            <a:r>
              <a:rPr lang="en-US" altLang="vi-VN" sz="2400" b="1" dirty="0" smtClean="0">
                <a:solidFill>
                  <a:srgbClr val="FF0000"/>
                </a:solidFill>
                <a:latin typeface="Times New Roman" pitchFamily="18" charset="0"/>
              </a:rPr>
              <a:t> </a:t>
            </a:r>
            <a:r>
              <a:rPr lang="en-US" altLang="vi-VN" sz="2400" b="1" dirty="0" err="1" smtClean="0">
                <a:solidFill>
                  <a:srgbClr val="FF0000"/>
                </a:solidFill>
                <a:latin typeface="Times New Roman" pitchFamily="18" charset="0"/>
              </a:rPr>
              <a:t>Lan</a:t>
            </a:r>
            <a:endParaRPr lang="en-US" altLang="vi-VN" sz="2400" b="1" dirty="0">
              <a:solidFill>
                <a:srgbClr val="FF0000"/>
              </a:solidFill>
              <a:latin typeface="Times New Roman" pitchFamily="18" charset="0"/>
            </a:endParaRPr>
          </a:p>
          <a:p>
            <a:pPr algn="ctr" eaLnBrk="1" hangingPunct="1"/>
            <a:endParaRPr lang="en-US" altLang="vi-VN" sz="2400" b="1" dirty="0">
              <a:solidFill>
                <a:srgbClr val="FF0000"/>
              </a:solidFill>
              <a:latin typeface="Times New Roman" pitchFamily="18" charset="0"/>
            </a:endParaRPr>
          </a:p>
          <a:p>
            <a:pPr algn="ctr" eaLnBrk="1" hangingPunct="1"/>
            <a:r>
              <a:rPr lang="en-US" altLang="vi-VN" sz="2400" b="1" i="1" dirty="0" err="1">
                <a:solidFill>
                  <a:srgbClr val="6600CC"/>
                </a:solidFill>
                <a:latin typeface="Times New Roman" pitchFamily="18" charset="0"/>
              </a:rPr>
              <a:t>Năm</a:t>
            </a:r>
            <a:r>
              <a:rPr lang="en-US" altLang="vi-VN" sz="2400" b="1" i="1" dirty="0">
                <a:solidFill>
                  <a:srgbClr val="6600CC"/>
                </a:solidFill>
                <a:latin typeface="Times New Roman" pitchFamily="18" charset="0"/>
              </a:rPr>
              <a:t> </a:t>
            </a:r>
            <a:r>
              <a:rPr lang="en-US" altLang="vi-VN" sz="2400" b="1" i="1" dirty="0" err="1">
                <a:solidFill>
                  <a:srgbClr val="6600CC"/>
                </a:solidFill>
                <a:latin typeface="Times New Roman" pitchFamily="18" charset="0"/>
              </a:rPr>
              <a:t>học</a:t>
            </a:r>
            <a:r>
              <a:rPr lang="en-US" altLang="vi-VN" sz="2400" b="1" i="1" dirty="0">
                <a:solidFill>
                  <a:srgbClr val="6600CC"/>
                </a:solidFill>
                <a:latin typeface="Times New Roman" pitchFamily="18" charset="0"/>
              </a:rPr>
              <a:t>: 2020 - 2021</a:t>
            </a:r>
          </a:p>
        </p:txBody>
      </p:sp>
      <p:sp>
        <p:nvSpPr>
          <p:cNvPr id="3" name="TextBox 2"/>
          <p:cNvSpPr txBox="1">
            <a:spLocks noChangeArrowheads="1"/>
          </p:cNvSpPr>
          <p:nvPr/>
        </p:nvSpPr>
        <p:spPr bwMode="auto">
          <a:xfrm>
            <a:off x="993775" y="620713"/>
            <a:ext cx="7058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vi-VN">
                <a:solidFill>
                  <a:srgbClr val="002060"/>
                </a:solidFill>
                <a:latin typeface="Times New Roman" pitchFamily="18" charset="0"/>
                <a:cs typeface="Times New Roman" pitchFamily="18" charset="0"/>
              </a:rPr>
              <a:t>PHÒNG GIÁO DỤC VÀ ĐÀO TẠO HUYỆN GIA LÂM</a:t>
            </a:r>
          </a:p>
          <a:p>
            <a:pPr algn="ctr" eaLnBrk="1" hangingPunct="1"/>
            <a:r>
              <a:rPr lang="en-US" altLang="vi-VN" b="1">
                <a:solidFill>
                  <a:srgbClr val="002060"/>
                </a:solidFill>
                <a:latin typeface="Times New Roman" pitchFamily="18" charset="0"/>
                <a:cs typeface="Times New Roman" pitchFamily="18" charset="0"/>
              </a:rPr>
              <a:t>TRƯỜNG MẦM NON DƯƠNG HÀ</a:t>
            </a:r>
          </a:p>
        </p:txBody>
      </p:sp>
      <p:pic>
        <p:nvPicPr>
          <p:cNvPr id="1434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0" y="6053138"/>
            <a:ext cx="91440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2892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checkerboard(across)">
                                      <p:cBhvr>
                                        <p:cTn id="7" dur="500"/>
                                        <p:tgtEl>
                                          <p:spTgt spid="30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080"/>
                                        </p:tgtEl>
                                        <p:attrNameLst>
                                          <p:attrName>style.visibility</p:attrName>
                                        </p:attrNameLst>
                                      </p:cBhvr>
                                      <p:to>
                                        <p:strVal val="visible"/>
                                      </p:to>
                                    </p:set>
                                    <p:anim calcmode="lin" valueType="num">
                                      <p:cBhvr>
                                        <p:cTn id="12" dur="1000" fill="hold"/>
                                        <p:tgtEl>
                                          <p:spTgt spid="3080"/>
                                        </p:tgtEl>
                                        <p:attrNameLst>
                                          <p:attrName>ppt_w</p:attrName>
                                        </p:attrNameLst>
                                      </p:cBhvr>
                                      <p:tavLst>
                                        <p:tav tm="0">
                                          <p:val>
                                            <p:strVal val="#ppt_w*0.70"/>
                                          </p:val>
                                        </p:tav>
                                        <p:tav tm="100000">
                                          <p:val>
                                            <p:strVal val="#ppt_w"/>
                                          </p:val>
                                        </p:tav>
                                      </p:tavLst>
                                    </p:anim>
                                    <p:anim calcmode="lin" valueType="num">
                                      <p:cBhvr>
                                        <p:cTn id="13" dur="1000" fill="hold"/>
                                        <p:tgtEl>
                                          <p:spTgt spid="3080"/>
                                        </p:tgtEl>
                                        <p:attrNameLst>
                                          <p:attrName>ppt_h</p:attrName>
                                        </p:attrNameLst>
                                      </p:cBhvr>
                                      <p:tavLst>
                                        <p:tav tm="0">
                                          <p:val>
                                            <p:strVal val="#ppt_h"/>
                                          </p:val>
                                        </p:tav>
                                        <p:tav tm="100000">
                                          <p:val>
                                            <p:strVal val="#ppt_h"/>
                                          </p:val>
                                        </p:tav>
                                      </p:tavLst>
                                    </p:anim>
                                    <p:animEffect transition="in" filter="fade">
                                      <p:cBhvr>
                                        <p:cTn id="14" dur="1000"/>
                                        <p:tgtEl>
                                          <p:spTgt spid="308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3080">
                                            <p:txEl>
                                              <p:pRg st="0" end="0"/>
                                            </p:txEl>
                                          </p:spTgt>
                                        </p:tgtEl>
                                        <p:attrNameLst>
                                          <p:attrName>style.visibility</p:attrName>
                                        </p:attrNameLst>
                                      </p:cBhvr>
                                      <p:to>
                                        <p:strVal val="visible"/>
                                      </p:to>
                                    </p:set>
                                    <p:animEffect transition="in" filter="fade">
                                      <p:cBhvr>
                                        <p:cTn id="27" dur="1000"/>
                                        <p:tgtEl>
                                          <p:spTgt spid="3080">
                                            <p:txEl>
                                              <p:pRg st="0" end="0"/>
                                            </p:txEl>
                                          </p:spTgt>
                                        </p:tgtEl>
                                      </p:cBhvr>
                                    </p:animEffect>
                                    <p:anim calcmode="lin" valueType="num">
                                      <p:cBhvr>
                                        <p:cTn id="28" dur="1000" fill="hold"/>
                                        <p:tgtEl>
                                          <p:spTgt spid="3080">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080">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080">
                                            <p:txEl>
                                              <p:pRg st="1" end="1"/>
                                            </p:txEl>
                                          </p:spTgt>
                                        </p:tgtEl>
                                        <p:attrNameLst>
                                          <p:attrName>style.visibility</p:attrName>
                                        </p:attrNameLst>
                                      </p:cBhvr>
                                      <p:to>
                                        <p:strVal val="visible"/>
                                      </p:to>
                                    </p:set>
                                    <p:animEffect transition="in" filter="fade">
                                      <p:cBhvr>
                                        <p:cTn id="32" dur="1000"/>
                                        <p:tgtEl>
                                          <p:spTgt spid="3080">
                                            <p:txEl>
                                              <p:pRg st="1" end="1"/>
                                            </p:txEl>
                                          </p:spTgt>
                                        </p:tgtEl>
                                      </p:cBhvr>
                                    </p:animEffect>
                                    <p:anim calcmode="lin" valueType="num">
                                      <p:cBhvr>
                                        <p:cTn id="33" dur="1000" fill="hold"/>
                                        <p:tgtEl>
                                          <p:spTgt spid="3080">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080">
                                            <p:txEl>
                                              <p:pRg st="1" end="1"/>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080">
                                            <p:txEl>
                                              <p:pRg st="2" end="2"/>
                                            </p:txEl>
                                          </p:spTgt>
                                        </p:tgtEl>
                                        <p:attrNameLst>
                                          <p:attrName>style.visibility</p:attrName>
                                        </p:attrNameLst>
                                      </p:cBhvr>
                                      <p:to>
                                        <p:strVal val="visible"/>
                                      </p:to>
                                    </p:set>
                                    <p:animEffect transition="in" filter="fade">
                                      <p:cBhvr>
                                        <p:cTn id="37" dur="1000"/>
                                        <p:tgtEl>
                                          <p:spTgt spid="3080">
                                            <p:txEl>
                                              <p:pRg st="2" end="2"/>
                                            </p:txEl>
                                          </p:spTgt>
                                        </p:tgtEl>
                                      </p:cBhvr>
                                    </p:animEffect>
                                    <p:anim calcmode="lin" valueType="num">
                                      <p:cBhvr>
                                        <p:cTn id="38" dur="1000" fill="hold"/>
                                        <p:tgtEl>
                                          <p:spTgt spid="3080">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3080">
                                            <p:txEl>
                                              <p:pRg st="2" end="2"/>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080">
                                            <p:txEl>
                                              <p:pRg st="3" end="3"/>
                                            </p:txEl>
                                          </p:spTgt>
                                        </p:tgtEl>
                                        <p:attrNameLst>
                                          <p:attrName>style.visibility</p:attrName>
                                        </p:attrNameLst>
                                      </p:cBhvr>
                                      <p:to>
                                        <p:strVal val="visible"/>
                                      </p:to>
                                    </p:set>
                                    <p:animEffect transition="in" filter="fade">
                                      <p:cBhvr>
                                        <p:cTn id="42" dur="1000"/>
                                        <p:tgtEl>
                                          <p:spTgt spid="3080">
                                            <p:txEl>
                                              <p:pRg st="3" end="3"/>
                                            </p:txEl>
                                          </p:spTgt>
                                        </p:tgtEl>
                                      </p:cBhvr>
                                    </p:animEffect>
                                    <p:anim calcmode="lin" valueType="num">
                                      <p:cBhvr>
                                        <p:cTn id="43" dur="1000" fill="hold"/>
                                        <p:tgtEl>
                                          <p:spTgt spid="3080">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080">
                                            <p:txEl>
                                              <p:pRg st="3" end="3"/>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080">
                                            <p:txEl>
                                              <p:pRg st="5" end="5"/>
                                            </p:txEl>
                                          </p:spTgt>
                                        </p:tgtEl>
                                        <p:attrNameLst>
                                          <p:attrName>style.visibility</p:attrName>
                                        </p:attrNameLst>
                                      </p:cBhvr>
                                      <p:to>
                                        <p:strVal val="visible"/>
                                      </p:to>
                                    </p:set>
                                    <p:animEffect transition="in" filter="fade">
                                      <p:cBhvr>
                                        <p:cTn id="47" dur="1000"/>
                                        <p:tgtEl>
                                          <p:spTgt spid="3080">
                                            <p:txEl>
                                              <p:pRg st="5" end="5"/>
                                            </p:txEl>
                                          </p:spTgt>
                                        </p:tgtEl>
                                      </p:cBhvr>
                                    </p:animEffect>
                                    <p:anim calcmode="lin" valueType="num">
                                      <p:cBhvr>
                                        <p:cTn id="48" dur="1000" fill="hold"/>
                                        <p:tgtEl>
                                          <p:spTgt spid="3080">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08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8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51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970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739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88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8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2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47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ircle(in)">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11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heel(1)">
                                      <p:cBhvr>
                                        <p:cTn id="7"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80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
            <a:ext cx="8991600" cy="674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43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circle(in)">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838200"/>
            <a:ext cx="3429000" cy="523220"/>
          </a:xfrm>
          <a:prstGeom prst="rect">
            <a:avLst/>
          </a:prstGeom>
          <a:noFill/>
        </p:spPr>
        <p:txBody>
          <a:bodyPr wrap="square" rtlCol="0">
            <a:spAutoFit/>
          </a:bodyPr>
          <a:lstStyle/>
          <a:p>
            <a:pPr>
              <a:defRPr/>
            </a:pPr>
            <a:r>
              <a:rPr lang="en-US" sz="2800" dirty="0" err="1">
                <a:solidFill>
                  <a:srgbClr val="000099"/>
                </a:solidFill>
                <a:latin typeface="Times New Roman" pitchFamily="18" charset="0"/>
                <a:cs typeface="Times New Roman" pitchFamily="18" charset="0"/>
              </a:rPr>
              <a:t>I.Mục</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đích</a:t>
            </a:r>
            <a:r>
              <a:rPr lang="en-US" sz="2800" dirty="0">
                <a:solidFill>
                  <a:srgbClr val="000099"/>
                </a:solidFill>
                <a:latin typeface="Times New Roman" pitchFamily="18" charset="0"/>
                <a:cs typeface="Times New Roman" pitchFamily="18" charset="0"/>
              </a:rPr>
              <a:t> – </a:t>
            </a:r>
            <a:r>
              <a:rPr lang="en-US" sz="2800" dirty="0" err="1">
                <a:solidFill>
                  <a:srgbClr val="000099"/>
                </a:solidFill>
                <a:latin typeface="Times New Roman" pitchFamily="18" charset="0"/>
                <a:cs typeface="Times New Roman" pitchFamily="18" charset="0"/>
              </a:rPr>
              <a:t>Yêu</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cầu</a:t>
            </a:r>
            <a:endParaRPr lang="en-US" sz="2800" dirty="0">
              <a:solidFill>
                <a:srgbClr val="000099"/>
              </a:solidFill>
              <a:latin typeface="Times New Roman" pitchFamily="18" charset="0"/>
              <a:cs typeface="Times New Roman" pitchFamily="18" charset="0"/>
            </a:endParaRPr>
          </a:p>
        </p:txBody>
      </p:sp>
      <p:sp>
        <p:nvSpPr>
          <p:cNvPr id="6" name="TextBox 5"/>
          <p:cNvSpPr txBox="1"/>
          <p:nvPr/>
        </p:nvSpPr>
        <p:spPr>
          <a:xfrm>
            <a:off x="762000" y="1600200"/>
            <a:ext cx="7467600" cy="3416320"/>
          </a:xfrm>
          <a:prstGeom prst="rect">
            <a:avLst/>
          </a:prstGeom>
          <a:noFill/>
        </p:spPr>
        <p:txBody>
          <a:bodyPr wrap="square" rtlCol="0">
            <a:spAutoFit/>
          </a:bodyPr>
          <a:lstStyle/>
          <a:p>
            <a:r>
              <a:rPr lang="vi-VN" b="1" dirty="0">
                <a:latin typeface="Times New Roman" pitchFamily="18" charset="0"/>
                <a:cs typeface="Times New Roman" pitchFamily="18" charset="0"/>
              </a:rPr>
              <a:t>1.Kiến thức.</a:t>
            </a:r>
            <a:endParaRPr lang="en-US" dirty="0">
              <a:latin typeface="Times New Roman" pitchFamily="18" charset="0"/>
              <a:cs typeface="Times New Roman" pitchFamily="18" charset="0"/>
            </a:endParaRPr>
          </a:p>
          <a:p>
            <a:r>
              <a:rPr lang="vi-VN" dirty="0">
                <a:latin typeface="Times New Roman" pitchFamily="18" charset="0"/>
                <a:cs typeface="Times New Roman" pitchFamily="18" charset="0"/>
              </a:rPr>
              <a:t>- Trẻ nhớ tên truyện, tên các nhân vật trong truyện.</a:t>
            </a:r>
            <a:endParaRPr lang="en-US" dirty="0">
              <a:latin typeface="Times New Roman" pitchFamily="18" charset="0"/>
              <a:cs typeface="Times New Roman" pitchFamily="18" charset="0"/>
            </a:endParaRPr>
          </a:p>
          <a:p>
            <a:r>
              <a:rPr lang="vi-VN" dirty="0">
                <a:latin typeface="Times New Roman" pitchFamily="18" charset="0"/>
                <a:cs typeface="Times New Roman" pitchFamily="18" charset="0"/>
              </a:rPr>
              <a:t> - Trẻ hiểu nội dung theo trình tự câu chuyện: Sự tích quả dưa hấu”. Câu chuyện nói về Mai An Tiêm là người tài giỏi hiền lành bị quân nịnh thần làm hại. Gia đình ông bị đầy ra đảo hoang.Ở đó Ông đã trồng được cây dưa hấu gửi về đất liền. Ông được nhà vua mời về làm quan trong triều ” </a:t>
            </a:r>
            <a:endParaRPr lang="en-US" dirty="0">
              <a:latin typeface="Times New Roman" pitchFamily="18" charset="0"/>
              <a:cs typeface="Times New Roman" pitchFamily="18" charset="0"/>
            </a:endParaRPr>
          </a:p>
          <a:p>
            <a:r>
              <a:rPr lang="vi-VN" b="1" dirty="0">
                <a:latin typeface="Times New Roman" pitchFamily="18" charset="0"/>
                <a:cs typeface="Times New Roman" pitchFamily="18" charset="0"/>
              </a:rPr>
              <a:t>2. Kỹ năng.</a:t>
            </a:r>
            <a:endParaRPr lang="en-US" dirty="0">
              <a:latin typeface="Times New Roman" pitchFamily="18" charset="0"/>
              <a:cs typeface="Times New Roman" pitchFamily="18" charset="0"/>
            </a:endParaRPr>
          </a:p>
          <a:p>
            <a:r>
              <a:rPr lang="vi-VN" dirty="0">
                <a:latin typeface="Times New Roman" pitchFamily="18" charset="0"/>
                <a:cs typeface="Times New Roman" pitchFamily="18" charset="0"/>
              </a:rPr>
              <a:t>- Trẻ trả lời câu hỏi rõ ràng đúng nội dung.</a:t>
            </a:r>
            <a:endParaRPr lang="en-US" dirty="0">
              <a:latin typeface="Times New Roman" pitchFamily="18" charset="0"/>
              <a:cs typeface="Times New Roman" pitchFamily="18" charset="0"/>
            </a:endParaRPr>
          </a:p>
          <a:p>
            <a:r>
              <a:rPr lang="vi-VN" dirty="0">
                <a:latin typeface="Times New Roman" pitchFamily="18" charset="0"/>
                <a:cs typeface="Times New Roman" pitchFamily="18" charset="0"/>
              </a:rPr>
              <a:t>- Trẻ nói được một số giọng điệu của nhân vật.</a:t>
            </a:r>
            <a:endParaRPr lang="en-US" dirty="0">
              <a:latin typeface="Times New Roman" pitchFamily="18" charset="0"/>
              <a:cs typeface="Times New Roman" pitchFamily="18" charset="0"/>
            </a:endParaRPr>
          </a:p>
          <a:p>
            <a:r>
              <a:rPr lang="vi-VN" b="1" dirty="0">
                <a:latin typeface="Times New Roman" pitchFamily="18" charset="0"/>
                <a:cs typeface="Times New Roman" pitchFamily="18" charset="0"/>
              </a:rPr>
              <a:t>3. Thái độ:</a:t>
            </a:r>
            <a:endParaRPr lang="en-US" dirty="0">
              <a:latin typeface="Times New Roman" pitchFamily="18" charset="0"/>
              <a:cs typeface="Times New Roman" pitchFamily="18" charset="0"/>
            </a:endParaRPr>
          </a:p>
          <a:p>
            <a:r>
              <a:rPr lang="vi-VN" dirty="0">
                <a:latin typeface="Times New Roman" pitchFamily="18" charset="0"/>
                <a:cs typeface="Times New Roman" pitchFamily="18" charset="0"/>
              </a:rPr>
              <a:t>Trẻ trân trọng những sản phẩm mà mọi người làm ra.</a:t>
            </a:r>
            <a:endParaRPr lang="en-US" dirty="0">
              <a:latin typeface="Times New Roman" pitchFamily="18" charset="0"/>
              <a:cs typeface="Times New Roman" pitchFamily="18" charset="0"/>
            </a:endParaRPr>
          </a:p>
          <a:p>
            <a:r>
              <a:rPr lang="vi-VN" b="1"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0745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03316"/>
            <a:ext cx="3352800" cy="523220"/>
          </a:xfrm>
          <a:prstGeom prst="rect">
            <a:avLst/>
          </a:prstGeom>
          <a:noFill/>
        </p:spPr>
        <p:txBody>
          <a:bodyPr wrap="square" rtlCol="0">
            <a:spAutoFit/>
          </a:bodyPr>
          <a:lstStyle/>
          <a:p>
            <a:pPr>
              <a:defRPr/>
            </a:pPr>
            <a:r>
              <a:rPr lang="en-US" sz="2800" b="1" dirty="0" err="1" smtClean="0">
                <a:solidFill>
                  <a:srgbClr val="000099"/>
                </a:solidFill>
                <a:latin typeface="Times New Roman" pitchFamily="18" charset="0"/>
                <a:cs typeface="Times New Roman" pitchFamily="18" charset="0"/>
              </a:rPr>
              <a:t>II.Chuẩn</a:t>
            </a:r>
            <a:r>
              <a:rPr lang="en-US" sz="2800" b="1" dirty="0" smtClean="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bị</a:t>
            </a:r>
            <a:endParaRPr lang="en-US" sz="2800" b="1" dirty="0">
              <a:solidFill>
                <a:srgbClr val="000099"/>
              </a:solidFill>
              <a:latin typeface="Times New Roman" pitchFamily="18" charset="0"/>
              <a:cs typeface="Times New Roman" pitchFamily="18" charset="0"/>
            </a:endParaRPr>
          </a:p>
        </p:txBody>
      </p:sp>
      <p:sp>
        <p:nvSpPr>
          <p:cNvPr id="3" name="TextBox 2"/>
          <p:cNvSpPr txBox="1"/>
          <p:nvPr/>
        </p:nvSpPr>
        <p:spPr>
          <a:xfrm>
            <a:off x="533400" y="1393285"/>
            <a:ext cx="7086600" cy="1754326"/>
          </a:xfrm>
          <a:prstGeom prst="rect">
            <a:avLst/>
          </a:prstGeom>
          <a:noFill/>
        </p:spPr>
        <p:txBody>
          <a:bodyPr wrap="square" rtlCol="0">
            <a:spAutoFit/>
          </a:bodyPr>
          <a:lstStyle/>
          <a:p>
            <a:r>
              <a:rPr lang="vi-VN" b="1" dirty="0">
                <a:latin typeface="Times New Roman" pitchFamily="18" charset="0"/>
                <a:cs typeface="Times New Roman" pitchFamily="18" charset="0"/>
              </a:rPr>
              <a:t>Đồ dùng của cô:</a:t>
            </a:r>
            <a:endParaRPr lang="en-US" dirty="0">
              <a:latin typeface="Times New Roman" pitchFamily="18" charset="0"/>
              <a:cs typeface="Times New Roman" pitchFamily="18" charset="0"/>
            </a:endParaRPr>
          </a:p>
          <a:p>
            <a:r>
              <a:rPr lang="vi-VN" dirty="0">
                <a:latin typeface="Times New Roman" pitchFamily="18" charset="0"/>
                <a:cs typeface="Times New Roman" pitchFamily="18" charset="0"/>
              </a:rPr>
              <a:t>- Tranh minh hoạ truyện</a:t>
            </a:r>
            <a:endParaRPr lang="en-US" dirty="0">
              <a:latin typeface="Times New Roman" pitchFamily="18" charset="0"/>
              <a:cs typeface="Times New Roman" pitchFamily="18" charset="0"/>
            </a:endParaRPr>
          </a:p>
          <a:p>
            <a:r>
              <a:rPr lang="vi-VN" dirty="0">
                <a:latin typeface="Times New Roman" pitchFamily="18" charset="0"/>
                <a:cs typeface="Times New Roman" pitchFamily="18" charset="0"/>
              </a:rPr>
              <a:t>- Đàn organ</a:t>
            </a:r>
            <a:endParaRPr lang="en-US" dirty="0">
              <a:latin typeface="Times New Roman" pitchFamily="18" charset="0"/>
              <a:cs typeface="Times New Roman" pitchFamily="18" charset="0"/>
            </a:endParaRPr>
          </a:p>
          <a:p>
            <a:r>
              <a:rPr lang="vi-VN" dirty="0">
                <a:latin typeface="Times New Roman" pitchFamily="18" charset="0"/>
                <a:cs typeface="Times New Roman" pitchFamily="18" charset="0"/>
              </a:rPr>
              <a:t>- Laptop, giáo án điện tử.</a:t>
            </a:r>
            <a:endParaRPr lang="en-US" dirty="0">
              <a:latin typeface="Times New Roman" pitchFamily="18" charset="0"/>
              <a:cs typeface="Times New Roman" pitchFamily="18" charset="0"/>
            </a:endParaRPr>
          </a:p>
          <a:p>
            <a:r>
              <a:rPr lang="vi-VN" b="1" dirty="0">
                <a:latin typeface="Times New Roman" pitchFamily="18" charset="0"/>
                <a:cs typeface="Times New Roman" pitchFamily="18" charset="0"/>
              </a:rPr>
              <a:t>Đồ dùng của trẻ:</a:t>
            </a:r>
            <a:endParaRPr lang="en-US" dirty="0">
              <a:latin typeface="Times New Roman" pitchFamily="18" charset="0"/>
              <a:cs typeface="Times New Roman" pitchFamily="18" charset="0"/>
            </a:endParaRPr>
          </a:p>
          <a:p>
            <a:r>
              <a:rPr lang="vi-VN" dirty="0">
                <a:latin typeface="Times New Roman" pitchFamily="18" charset="0"/>
                <a:cs typeface="Times New Roman" pitchFamily="18" charset="0"/>
              </a:rPr>
              <a:t>Trang phục gọn gàng</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1114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914399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08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16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30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56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24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74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526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224</Words>
  <Application>Microsoft Office PowerPoint</Application>
  <PresentationFormat>On-screen Show (4:3)</PresentationFormat>
  <Paragraphs>29</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6</cp:revision>
  <dcterms:created xsi:type="dcterms:W3CDTF">2021-01-04T02:05:00Z</dcterms:created>
  <dcterms:modified xsi:type="dcterms:W3CDTF">2021-01-27T02:20:53Z</dcterms:modified>
</cp:coreProperties>
</file>